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513" r:id="rId3"/>
    <p:sldId id="260" r:id="rId4"/>
    <p:sldId id="258" r:id="rId5"/>
    <p:sldId id="324" r:id="rId6"/>
    <p:sldId id="269" r:id="rId7"/>
    <p:sldId id="270" r:id="rId8"/>
    <p:sldId id="267" r:id="rId9"/>
    <p:sldId id="268" r:id="rId10"/>
    <p:sldId id="262" r:id="rId11"/>
    <p:sldId id="263" r:id="rId12"/>
    <p:sldId id="273" r:id="rId13"/>
    <p:sldId id="274" r:id="rId14"/>
    <p:sldId id="472" r:id="rId15"/>
    <p:sldId id="315" r:id="rId16"/>
    <p:sldId id="384" r:id="rId17"/>
    <p:sldId id="385" r:id="rId18"/>
    <p:sldId id="386" r:id="rId19"/>
    <p:sldId id="387" r:id="rId20"/>
    <p:sldId id="388" r:id="rId21"/>
    <p:sldId id="389" r:id="rId22"/>
    <p:sldId id="527" r:id="rId23"/>
    <p:sldId id="474" r:id="rId24"/>
    <p:sldId id="473" r:id="rId25"/>
    <p:sldId id="475" r:id="rId26"/>
    <p:sldId id="476" r:id="rId27"/>
    <p:sldId id="477" r:id="rId28"/>
    <p:sldId id="478" r:id="rId29"/>
    <p:sldId id="479" r:id="rId30"/>
    <p:sldId id="512" r:id="rId31"/>
    <p:sldId id="469" r:id="rId32"/>
    <p:sldId id="500" r:id="rId33"/>
    <p:sldId id="514" r:id="rId34"/>
    <p:sldId id="308" r:id="rId35"/>
    <p:sldId id="516" r:id="rId36"/>
    <p:sldId id="517" r:id="rId37"/>
    <p:sldId id="518" r:id="rId38"/>
    <p:sldId id="519" r:id="rId39"/>
    <p:sldId id="515" r:id="rId40"/>
    <p:sldId id="521" r:id="rId41"/>
    <p:sldId id="524" r:id="rId42"/>
    <p:sldId id="275" r:id="rId43"/>
    <p:sldId id="522" r:id="rId44"/>
    <p:sldId id="523" r:id="rId45"/>
    <p:sldId id="526" r:id="rId46"/>
    <p:sldId id="525" r:id="rId47"/>
    <p:sldId id="520" r:id="rId48"/>
    <p:sldId id="309" r:id="rId49"/>
    <p:sldId id="323" r:id="rId50"/>
    <p:sldId id="310" r:id="rId51"/>
    <p:sldId id="311" r:id="rId52"/>
    <p:sldId id="312" r:id="rId53"/>
    <p:sldId id="341" r:id="rId54"/>
    <p:sldId id="342" r:id="rId55"/>
    <p:sldId id="440" r:id="rId56"/>
    <p:sldId id="442" r:id="rId57"/>
    <p:sldId id="444" r:id="rId58"/>
    <p:sldId id="446" r:id="rId59"/>
    <p:sldId id="502" r:id="rId60"/>
    <p:sldId id="503" r:id="rId61"/>
    <p:sldId id="505" r:id="rId62"/>
    <p:sldId id="319" r:id="rId63"/>
    <p:sldId id="259" r:id="rId64"/>
    <p:sldId id="264" r:id="rId65"/>
    <p:sldId id="272" r:id="rId66"/>
    <p:sldId id="328" r:id="rId67"/>
    <p:sldId id="326" r:id="rId68"/>
    <p:sldId id="327" r:id="rId69"/>
    <p:sldId id="434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20/05/2019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20/05/2019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20/05/2019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20/05/2019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20/05/2019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20/05/2019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microsoft.com/office/2007/relationships/hdphoto" Target="../media/hdphoto1.wdp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29.png"/><Relationship Id="rId24" Type="http://schemas.openxmlformats.org/officeDocument/2006/relationships/image" Target="../media/image41.svg"/><Relationship Id="rId5" Type="http://schemas.microsoft.com/office/2007/relationships/hdphoto" Target="../media/hdphoto2.wdp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microsoft.com/office/2007/relationships/hdphoto" Target="../media/hdphoto4.wdp"/><Relationship Id="rId19" Type="http://schemas.openxmlformats.org/officeDocument/2006/relationships/image" Target="../media/image36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18.png"/><Relationship Id="rId22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1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1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2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6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10" Type="http://schemas.openxmlformats.org/officeDocument/2006/relationships/image" Target="../media/image85.sv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svg"/><Relationship Id="rId7" Type="http://schemas.openxmlformats.org/officeDocument/2006/relationships/image" Target="../media/image89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svg"/><Relationship Id="rId7" Type="http://schemas.openxmlformats.org/officeDocument/2006/relationships/image" Target="../media/image62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9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9.svg"/><Relationship Id="rId3" Type="http://schemas.openxmlformats.org/officeDocument/2006/relationships/image" Target="../media/image83.svg"/><Relationship Id="rId7" Type="http://schemas.openxmlformats.org/officeDocument/2006/relationships/image" Target="../media/image44.svg"/><Relationship Id="rId12" Type="http://schemas.openxmlformats.org/officeDocument/2006/relationships/image" Target="../media/image98.png"/><Relationship Id="rId17" Type="http://schemas.openxmlformats.org/officeDocument/2006/relationships/image" Target="../media/image105.svg"/><Relationship Id="rId2" Type="http://schemas.openxmlformats.org/officeDocument/2006/relationships/image" Target="../media/image82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.svg"/><Relationship Id="rId5" Type="http://schemas.openxmlformats.org/officeDocument/2006/relationships/image" Target="../media/image77.svg"/><Relationship Id="rId15" Type="http://schemas.openxmlformats.org/officeDocument/2006/relationships/image" Target="../media/image103.svg"/><Relationship Id="rId10" Type="http://schemas.openxmlformats.org/officeDocument/2006/relationships/image" Target="../media/image60.png"/><Relationship Id="rId4" Type="http://schemas.openxmlformats.org/officeDocument/2006/relationships/image" Target="../media/image76.png"/><Relationship Id="rId9" Type="http://schemas.openxmlformats.org/officeDocument/2006/relationships/image" Target="../media/image101.svg"/><Relationship Id="rId1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12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.svg"/><Relationship Id="rId7" Type="http://schemas.openxmlformats.org/officeDocument/2006/relationships/image" Target="../media/image117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Relationship Id="rId9" Type="http://schemas.openxmlformats.org/officeDocument/2006/relationships/image" Target="../media/image119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4.svg"/><Relationship Id="rId7" Type="http://schemas.openxmlformats.org/officeDocument/2006/relationships/image" Target="../media/image68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59.svg"/><Relationship Id="rId5" Type="http://schemas.openxmlformats.org/officeDocument/2006/relationships/image" Target="../media/image122.svg"/><Relationship Id="rId10" Type="http://schemas.openxmlformats.org/officeDocument/2006/relationships/image" Target="../media/image125.png"/><Relationship Id="rId4" Type="http://schemas.openxmlformats.org/officeDocument/2006/relationships/image" Target="../media/image121.png"/><Relationship Id="rId9" Type="http://schemas.openxmlformats.org/officeDocument/2006/relationships/image" Target="../media/image73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8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Relationship Id="rId9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8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Relationship Id="rId9" Type="http://schemas.openxmlformats.org/officeDocument/2006/relationships/image" Target="../media/image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9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7" Type="http://schemas.openxmlformats.org/officeDocument/2006/relationships/image" Target="../media/image7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1.svg"/><Relationship Id="rId4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svg"/><Relationship Id="rId4" Type="http://schemas.openxmlformats.org/officeDocument/2006/relationships/image" Target="../media/image134.png"/><Relationship Id="rId9" Type="http://schemas.openxmlformats.org/officeDocument/2006/relationships/image" Target="../media/image13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svg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9.svg"/><Relationship Id="rId18" Type="http://schemas.openxmlformats.org/officeDocument/2006/relationships/image" Target="../media/image151.png"/><Relationship Id="rId3" Type="http://schemas.openxmlformats.org/officeDocument/2006/relationships/image" Target="../media/image57.svg"/><Relationship Id="rId7" Type="http://schemas.openxmlformats.org/officeDocument/2006/relationships/image" Target="../media/image145.svg"/><Relationship Id="rId12" Type="http://schemas.openxmlformats.org/officeDocument/2006/relationships/image" Target="../media/image148.png"/><Relationship Id="rId17" Type="http://schemas.openxmlformats.org/officeDocument/2006/relationships/image" Target="../media/image83.svg"/><Relationship Id="rId2" Type="http://schemas.openxmlformats.org/officeDocument/2006/relationships/image" Target="../media/image143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50.svg"/><Relationship Id="rId10" Type="http://schemas.openxmlformats.org/officeDocument/2006/relationships/image" Target="../media/image8.png"/><Relationship Id="rId19" Type="http://schemas.openxmlformats.org/officeDocument/2006/relationships/image" Target="../media/image152.svg"/><Relationship Id="rId4" Type="http://schemas.openxmlformats.org/officeDocument/2006/relationships/image" Target="../media/image4.png"/><Relationship Id="rId9" Type="http://schemas.openxmlformats.org/officeDocument/2006/relationships/image" Target="../media/image147.svg"/><Relationship Id="rId1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60644"/>
              </p:ext>
            </p:extLst>
          </p:nvPr>
        </p:nvGraphicFramePr>
        <p:xfrm>
          <a:off x="662247" y="606259"/>
          <a:ext cx="10867505" cy="5290235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748272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38478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Hosting, </a:t>
                      </a:r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support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875867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78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3" name="create and display">
            <a:hlinkClick r:id="" action="ppaction://media"/>
            <a:extLst>
              <a:ext uri="{FF2B5EF4-FFF2-40B4-BE49-F238E27FC236}">
                <a16:creationId xmlns:a16="http://schemas.microsoft.com/office/drawing/2014/main" id="{79AE143E-60E7-4C6D-BBEB-116B68CF1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B7A6E0-1DBF-4750-AB72-19AD43CD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4" name="ad2">
            <a:hlinkClick r:id="" action="ppaction://media"/>
            <a:extLst>
              <a:ext uri="{FF2B5EF4-FFF2-40B4-BE49-F238E27FC236}">
                <a16:creationId xmlns:a16="http://schemas.microsoft.com/office/drawing/2014/main" id="{26A3CAC3-88D3-4002-B6EA-E559696A0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refresh (2)">
            <a:hlinkClick r:id="" action="ppaction://media"/>
            <a:extLst>
              <a:ext uri="{FF2B5EF4-FFF2-40B4-BE49-F238E27FC236}">
                <a16:creationId xmlns:a16="http://schemas.microsoft.com/office/drawing/2014/main" id="{BF503F60-94D6-4A3C-B496-BBA465AEB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53387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05913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</a:t>
                      </a:r>
                      <a:r>
                        <a:rPr lang="es-ES" sz="3200" dirty="0" err="1"/>
                        <a:t>accounts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Target </a:t>
                      </a:r>
                      <a:r>
                        <a:rPr lang="es-ES" sz="3200" dirty="0" err="1"/>
                        <a:t>groups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Marketing </a:t>
                      </a:r>
                      <a:r>
                        <a:rPr lang="es-ES" sz="3200" dirty="0" err="1"/>
                        <a:t>strategy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11041"/>
              </p:ext>
            </p:extLst>
          </p:nvPr>
        </p:nvGraphicFramePr>
        <p:xfrm>
          <a:off x="249381" y="1109748"/>
          <a:ext cx="11693236" cy="46385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6769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01421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Remake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176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Target </a:t>
            </a:r>
            <a:r>
              <a:rPr lang="es-ES" sz="9600" dirty="0" err="1"/>
              <a:t>users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would</a:t>
            </a:r>
            <a:r>
              <a:rPr lang="es-ES" sz="4800" dirty="0"/>
              <a:t> use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Target </a:t>
            </a:r>
            <a:r>
              <a:rPr lang="es-ES" sz="8800" dirty="0" err="1"/>
              <a:t>groups</a:t>
            </a:r>
            <a:endParaRPr lang="es-ES" sz="8800" dirty="0"/>
          </a:p>
        </p:txBody>
      </p:sp>
      <p:pic>
        <p:nvPicPr>
          <p:cNvPr id="9" name="Gráfico 8" descr="Perfil de mujer">
            <a:extLst>
              <a:ext uri="{FF2B5EF4-FFF2-40B4-BE49-F238E27FC236}">
                <a16:creationId xmlns:a16="http://schemas.microsoft.com/office/drawing/2014/main" id="{A77B7F5A-DD19-4813-BBF5-2B7448F7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4956" y="2199214"/>
            <a:ext cx="1466702" cy="1466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769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onedas">
            <a:extLst>
              <a:ext uri="{FF2B5EF4-FFF2-40B4-BE49-F238E27FC236}">
                <a16:creationId xmlns:a16="http://schemas.microsoft.com/office/drawing/2014/main" id="{B50C6056-A2B2-433D-8BED-49D858713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732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605659" cy="1465683"/>
          </a:xfrm>
          <a:prstGeom prst="rect">
            <a:avLst/>
          </a:prstGeom>
        </p:spPr>
      </p:pic>
      <p:pic>
        <p:nvPicPr>
          <p:cNvPr id="7" name="Gráfico 6" descr="Perfil de hombre">
            <a:extLst>
              <a:ext uri="{FF2B5EF4-FFF2-40B4-BE49-F238E27FC236}">
                <a16:creationId xmlns:a16="http://schemas.microsoft.com/office/drawing/2014/main" id="{122DD03F-3F9C-45AD-B264-CF61F10CBF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2688" y="2389290"/>
            <a:ext cx="1844535" cy="1844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Social media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Families</a:t>
            </a:r>
            <a:endParaRPr lang="es-ES" sz="4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People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income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492688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Any</a:t>
            </a:r>
            <a:r>
              <a:rPr lang="es-ES" sz="4000" dirty="0"/>
              <a:t> </a:t>
            </a:r>
            <a:r>
              <a:rPr lang="es-ES" sz="4000" dirty="0" err="1"/>
              <a:t>gender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68412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Our</a:t>
            </a:r>
            <a:r>
              <a:rPr lang="es-ES" sz="8800" dirty="0"/>
              <a:t> </a:t>
            </a:r>
            <a:r>
              <a:rPr lang="es-ES" sz="8800" dirty="0" err="1"/>
              <a:t>main</a:t>
            </a:r>
            <a:r>
              <a:rPr lang="es-ES" sz="8800" dirty="0"/>
              <a:t> </a:t>
            </a:r>
            <a:r>
              <a:rPr lang="es-ES" sz="8800" dirty="0" err="1"/>
              <a:t>user</a:t>
            </a:r>
            <a:endParaRPr lang="es-ES" sz="8800" dirty="0"/>
          </a:p>
        </p:txBody>
      </p:sp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173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Man </a:t>
            </a:r>
            <a:r>
              <a:rPr lang="es-ES" sz="4000" dirty="0" err="1"/>
              <a:t>or</a:t>
            </a:r>
            <a:r>
              <a:rPr lang="es-ES" sz="4000" dirty="0"/>
              <a:t> </a:t>
            </a:r>
            <a:r>
              <a:rPr lang="es-ES" sz="4000" dirty="0" err="1"/>
              <a:t>woman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Married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be)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Strong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 </a:t>
            </a:r>
            <a:r>
              <a:rPr lang="es-ES" sz="4000" dirty="0" err="1"/>
              <a:t>relationships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390738" y="4065652"/>
            <a:ext cx="27389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)</a:t>
            </a:r>
          </a:p>
        </p:txBody>
      </p:sp>
      <p:pic>
        <p:nvPicPr>
          <p:cNvPr id="5" name="Gráfico 4" descr="Anillos de boda">
            <a:extLst>
              <a:ext uri="{FF2B5EF4-FFF2-40B4-BE49-F238E27FC236}">
                <a16:creationId xmlns:a16="http://schemas.microsoft.com/office/drawing/2014/main" id="{9075D426-58AA-4D18-8746-96A7C432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4339" y="1617412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Hombre con bebé">
            <a:extLst>
              <a:ext uri="{FF2B5EF4-FFF2-40B4-BE49-F238E27FC236}">
                <a16:creationId xmlns:a16="http://schemas.microsoft.com/office/drawing/2014/main" id="{E14A9774-41C2-4DB8-871A-A44B19DC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464" y="1617413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Hombre">
            <a:extLst>
              <a:ext uri="{FF2B5EF4-FFF2-40B4-BE49-F238E27FC236}">
                <a16:creationId xmlns:a16="http://schemas.microsoft.com/office/drawing/2014/main" id="{40799D8E-8C41-4223-8300-59F614DFA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788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Mujer">
            <a:extLst>
              <a:ext uri="{FF2B5EF4-FFF2-40B4-BE49-F238E27FC236}">
                <a16:creationId xmlns:a16="http://schemas.microsoft.com/office/drawing/2014/main" id="{1FE3235C-D491-47AD-B666-00F4CBB3F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902" y="1623684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14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712122" y="0"/>
            <a:ext cx="10767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elder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1048962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</a:t>
            </a:r>
            <a:r>
              <a:rPr lang="es-ES" sz="4000" dirty="0" err="1"/>
              <a:t>attached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their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7682516" y="2006015"/>
            <a:ext cx="346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Less</a:t>
            </a:r>
            <a:r>
              <a:rPr lang="es-ES" sz="4000" dirty="0"/>
              <a:t> </a:t>
            </a:r>
            <a:r>
              <a:rPr lang="es-ES" sz="4000" dirty="0" err="1"/>
              <a:t>tech</a:t>
            </a:r>
            <a:r>
              <a:rPr lang="es-ES" sz="4000" dirty="0"/>
              <a:t> </a:t>
            </a:r>
            <a:r>
              <a:rPr lang="es-ES" sz="4000" dirty="0" err="1"/>
              <a:t>savvy</a:t>
            </a:r>
            <a:endParaRPr lang="es-ES" sz="4000" dirty="0"/>
          </a:p>
        </p:txBody>
      </p:sp>
      <p:pic>
        <p:nvPicPr>
          <p:cNvPr id="6" name="Gráfico 5" descr="Hombre con bastón">
            <a:extLst>
              <a:ext uri="{FF2B5EF4-FFF2-40B4-BE49-F238E27FC236}">
                <a16:creationId xmlns:a16="http://schemas.microsoft.com/office/drawing/2014/main" id="{390486BD-9C96-480A-86DB-AB1AC305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404" y="3222429"/>
            <a:ext cx="2514229" cy="2514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Hombre con niño">
            <a:extLst>
              <a:ext uri="{FF2B5EF4-FFF2-40B4-BE49-F238E27FC236}">
                <a16:creationId xmlns:a16="http://schemas.microsoft.com/office/drawing/2014/main" id="{9710D62D-EEDE-46E7-9493-DE1B59C56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8958" y="3222429"/>
            <a:ext cx="2514230" cy="2514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EE865B5B-3261-4851-9BF5-2E3C18488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8480" y="288046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Equipo">
            <a:extLst>
              <a:ext uri="{FF2B5EF4-FFF2-40B4-BE49-F238E27FC236}">
                <a16:creationId xmlns:a16="http://schemas.microsoft.com/office/drawing/2014/main" id="{CB6DA0C0-7F75-40CB-9B4A-4A229F4DC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2847" y="3055870"/>
            <a:ext cx="2057028" cy="2057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628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356061" y="0"/>
            <a:ext cx="1147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younger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38867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familiar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technology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561513" y="1698239"/>
            <a:ext cx="4991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Not</a:t>
            </a:r>
            <a:r>
              <a:rPr lang="es-ES" sz="4000" dirty="0"/>
              <a:t> </a:t>
            </a:r>
            <a:r>
              <a:rPr lang="es-ES" sz="4000" dirty="0" err="1"/>
              <a:t>much</a:t>
            </a:r>
            <a:r>
              <a:rPr lang="es-ES" sz="4000" dirty="0"/>
              <a:t> </a:t>
            </a:r>
            <a:r>
              <a:rPr lang="es-ES" sz="4000" dirty="0" err="1"/>
              <a:t>money</a:t>
            </a:r>
            <a:r>
              <a:rPr lang="es-ES" sz="4000" dirty="0"/>
              <a:t> and </a:t>
            </a:r>
            <a:r>
              <a:rPr lang="es-ES" sz="4000" dirty="0" err="1"/>
              <a:t>long</a:t>
            </a:r>
            <a:r>
              <a:rPr lang="es-ES" sz="4000" dirty="0"/>
              <a:t> </a:t>
            </a:r>
            <a:r>
              <a:rPr lang="es-ES" sz="4000" dirty="0" err="1"/>
              <a:t>term</a:t>
            </a:r>
            <a:r>
              <a:rPr lang="es-ES" sz="4000" dirty="0"/>
              <a:t> </a:t>
            </a:r>
            <a:r>
              <a:rPr lang="es-ES" sz="4000" dirty="0" err="1"/>
              <a:t>thinking</a:t>
            </a:r>
            <a:endParaRPr lang="es-ES" sz="4000" dirty="0"/>
          </a:p>
        </p:txBody>
      </p:sp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39664F71-3DC0-4771-B691-202DA574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0982" y="3379122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Tarjeta de crédito">
            <a:extLst>
              <a:ext uri="{FF2B5EF4-FFF2-40B4-BE49-F238E27FC236}">
                <a16:creationId xmlns:a16="http://schemas.microsoft.com/office/drawing/2014/main" id="{474FF7F3-9899-4338-8EE2-1196F8B2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277" y="3309601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Usuario">
            <a:extLst>
              <a:ext uri="{FF2B5EF4-FFF2-40B4-BE49-F238E27FC236}">
                <a16:creationId xmlns:a16="http://schemas.microsoft.com/office/drawing/2014/main" id="{4823EEBF-2BA3-4267-A336-1452166A6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2646" y="3402810"/>
            <a:ext cx="2206663" cy="2206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Smartphone">
            <a:extLst>
              <a:ext uri="{FF2B5EF4-FFF2-40B4-BE49-F238E27FC236}">
                <a16:creationId xmlns:a16="http://schemas.microsoft.com/office/drawing/2014/main" id="{43F8307A-0AD4-4D0A-9E88-5AA104DE2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234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Portátil">
            <a:extLst>
              <a:ext uri="{FF2B5EF4-FFF2-40B4-BE49-F238E27FC236}">
                <a16:creationId xmlns:a16="http://schemas.microsoft.com/office/drawing/2014/main" id="{AFAE3FB1-906C-4402-803C-EE8204EBD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5962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Equipo">
            <a:extLst>
              <a:ext uri="{FF2B5EF4-FFF2-40B4-BE49-F238E27FC236}">
                <a16:creationId xmlns:a16="http://schemas.microsoft.com/office/drawing/2014/main" id="{B7ED963F-5A2F-40E5-A2B5-2594ADD53C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1234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Tableta">
            <a:extLst>
              <a:ext uri="{FF2B5EF4-FFF2-40B4-BE49-F238E27FC236}">
                <a16:creationId xmlns:a16="http://schemas.microsoft.com/office/drawing/2014/main" id="{9F19C498-7825-4EC4-955C-F6B73FDB17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5962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 descr="Copas de champán">
            <a:extLst>
              <a:ext uri="{FF2B5EF4-FFF2-40B4-BE49-F238E27FC236}">
                <a16:creationId xmlns:a16="http://schemas.microsoft.com/office/drawing/2014/main" id="{27EDCEB6-E1C5-43A5-8F9B-5BDF9E3845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51302" y="4287048"/>
            <a:ext cx="1812041" cy="1812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817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Marketing </a:t>
            </a:r>
            <a:r>
              <a:rPr lang="es-ES" sz="9600" dirty="0" err="1"/>
              <a:t>campaign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advertising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70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C56AC73E-21A5-4A98-B99A-62B3A27FD41F}"/>
              </a:ext>
            </a:extLst>
          </p:cNvPr>
          <p:cNvSpPr/>
          <p:nvPr/>
        </p:nvSpPr>
        <p:spPr>
          <a:xfrm>
            <a:off x="10446327" y="2410691"/>
            <a:ext cx="1130531" cy="1112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352781" cy="132343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235863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Twitter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150800-806B-4C68-81CC-DC148D42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9" y="2144241"/>
            <a:ext cx="1576646" cy="1576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1BC9AA-3916-475D-A650-B6227A2D3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74" y="2177669"/>
            <a:ext cx="2684075" cy="15097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6AA6BE-4325-4927-8427-5EA8ACE8E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24" y="2270844"/>
            <a:ext cx="1323440" cy="132344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848751C0-3FF7-4335-A569-314BDD0EC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4978" y="2252410"/>
            <a:ext cx="1931639" cy="136030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5EBE200-F4F1-42EC-95BC-2D4907B78DB2}"/>
              </a:ext>
            </a:extLst>
          </p:cNvPr>
          <p:cNvSpPr txBox="1"/>
          <p:nvPr/>
        </p:nvSpPr>
        <p:spPr>
          <a:xfrm>
            <a:off x="2511731" y="3993810"/>
            <a:ext cx="2352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Facebook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2FAD22-6B66-4546-92B6-DA14971739BB}"/>
              </a:ext>
            </a:extLst>
          </p:cNvPr>
          <p:cNvSpPr txBox="1"/>
          <p:nvPr/>
        </p:nvSpPr>
        <p:spPr>
          <a:xfrm>
            <a:off x="4888049" y="3993810"/>
            <a:ext cx="2415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Instagram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0B0A36C-9E59-47B8-804B-84B0ED8867F2}"/>
              </a:ext>
            </a:extLst>
          </p:cNvPr>
          <p:cNvSpPr txBox="1"/>
          <p:nvPr/>
        </p:nvSpPr>
        <p:spPr>
          <a:xfrm>
            <a:off x="7652891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YouTube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985DAA-9000-4A8B-BCB3-6D56903C3BFC}"/>
              </a:ext>
            </a:extLst>
          </p:cNvPr>
          <p:cNvSpPr txBox="1"/>
          <p:nvPr/>
        </p:nvSpPr>
        <p:spPr>
          <a:xfrm>
            <a:off x="9972138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LinkedIn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B67F311-38E8-4250-BA83-A164D8A93C73}"/>
              </a:ext>
            </a:extLst>
          </p:cNvPr>
          <p:cNvSpPr txBox="1"/>
          <p:nvPr/>
        </p:nvSpPr>
        <p:spPr>
          <a:xfrm>
            <a:off x="6805012" y="5526835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Project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769D013-AC6B-4382-80AE-490312A125A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flipH="1">
            <a:off x="8690796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28AE8B-F502-4611-95EF-93ED44E4B2C0}"/>
              </a:ext>
            </a:extLst>
          </p:cNvPr>
          <p:cNvSpPr txBox="1"/>
          <p:nvPr/>
        </p:nvSpPr>
        <p:spPr>
          <a:xfrm>
            <a:off x="1705282" y="5526835"/>
            <a:ext cx="3965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</a:t>
            </a:r>
            <a:r>
              <a:rPr lang="es-ES" sz="4000" dirty="0" err="1"/>
              <a:t>Comms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4052B0-8EEB-4482-A958-615B3CD9AF4D}"/>
              </a:ext>
            </a:extLst>
          </p:cNvPr>
          <p:cNvSpPr txBox="1"/>
          <p:nvPr/>
        </p:nvSpPr>
        <p:spPr>
          <a:xfrm>
            <a:off x="-612016" y="4956559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@</a:t>
            </a:r>
            <a:r>
              <a:rPr lang="es-ES" sz="4000" dirty="0" err="1"/>
              <a:t>capsulefy</a:t>
            </a:r>
            <a:endParaRPr lang="es-ES" sz="40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0A29FA1-5592-41A6-B271-25AF5302ED14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1273768" y="4701696"/>
            <a:ext cx="1" cy="25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5B2E49F-C2F9-44A1-ADE7-9E4469B88588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flipH="1">
            <a:off x="3688121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190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BC51FC-0E1F-4AE2-8A44-8A703128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CEC7B9-AE3C-4251-8293-B8CF5C64E8D7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C43923-175C-4B4A-ACE3-4EF5169F5D6B}"/>
              </a:ext>
            </a:extLst>
          </p:cNvPr>
          <p:cNvSpPr txBox="1"/>
          <p:nvPr/>
        </p:nvSpPr>
        <p:spPr>
          <a:xfrm>
            <a:off x="814644" y="1446550"/>
            <a:ext cx="10562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4000" dirty="0" err="1"/>
              <a:t>Two</a:t>
            </a:r>
            <a:r>
              <a:rPr lang="es-ES" sz="4000" dirty="0"/>
              <a:t> </a:t>
            </a:r>
            <a:r>
              <a:rPr lang="es-ES" sz="4000" dirty="0" err="1"/>
              <a:t>adversisement</a:t>
            </a:r>
            <a:r>
              <a:rPr lang="es-ES" sz="4000" dirty="0"/>
              <a:t> spots </a:t>
            </a:r>
            <a:r>
              <a:rPr lang="es-ES" sz="4000" dirty="0" err="1"/>
              <a:t>available</a:t>
            </a:r>
            <a:r>
              <a:rPr lang="es-ES" sz="4000" dirty="0"/>
              <a:t> </a:t>
            </a:r>
            <a:r>
              <a:rPr lang="es-ES" sz="4000" dirty="0" err="1"/>
              <a:t>on</a:t>
            </a:r>
            <a:r>
              <a:rPr lang="es-ES" sz="4000" dirty="0"/>
              <a:t> YouTube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22nd May: </a:t>
            </a:r>
            <a:r>
              <a:rPr lang="es-ES" sz="4000" dirty="0" err="1"/>
              <a:t>first</a:t>
            </a:r>
            <a:r>
              <a:rPr lang="es-ES" sz="4000" dirty="0"/>
              <a:t> Twitter and Facebook </a:t>
            </a:r>
            <a:r>
              <a:rPr lang="es-ES" sz="4000" dirty="0" err="1"/>
              <a:t>publications</a:t>
            </a:r>
            <a:r>
              <a:rPr lang="es-ES" sz="4000" dirty="0"/>
              <a:t> (videos and </a:t>
            </a:r>
            <a:r>
              <a:rPr lang="es-ES" sz="4000" dirty="0" err="1"/>
              <a:t>text</a:t>
            </a:r>
            <a:r>
              <a:rPr lang="es-ES" sz="4000" dirty="0"/>
              <a:t>)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26th and 30th May, 3rd and 7th June: </a:t>
            </a:r>
            <a:r>
              <a:rPr lang="es-ES" sz="4000" dirty="0" err="1"/>
              <a:t>other</a:t>
            </a:r>
            <a:r>
              <a:rPr lang="es-ES" sz="4000" dirty="0"/>
              <a:t> </a:t>
            </a:r>
            <a:r>
              <a:rPr lang="es-ES" sz="4000" dirty="0" err="1"/>
              <a:t>publications</a:t>
            </a:r>
            <a:r>
              <a:rPr lang="es-ES" sz="4000" dirty="0"/>
              <a:t> (</a:t>
            </a:r>
            <a:r>
              <a:rPr lang="es-ES" sz="4000" dirty="0" err="1"/>
              <a:t>images</a:t>
            </a:r>
            <a:r>
              <a:rPr lang="es-ES" sz="4000" dirty="0"/>
              <a:t>, </a:t>
            </a:r>
            <a:r>
              <a:rPr lang="es-ES" sz="4000" dirty="0" err="1"/>
              <a:t>discounts</a:t>
            </a:r>
            <a:r>
              <a:rPr lang="es-ES" sz="4000" dirty="0"/>
              <a:t>…)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9A9D1D-41EC-4BFB-9BCF-E112049F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69" y="4660170"/>
            <a:ext cx="2352781" cy="13234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2B21F2-7E2C-4776-9EF6-64FF90C0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75" y="4533567"/>
            <a:ext cx="1576646" cy="157664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E8578C1-C46E-4752-992E-856FFE13B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5592" y="4641734"/>
            <a:ext cx="1931639" cy="13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7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Monthly</a:t>
            </a:r>
            <a:r>
              <a:rPr lang="es-ES" sz="8800" dirty="0"/>
              <a:t> </a:t>
            </a:r>
            <a:r>
              <a:rPr lang="es-ES" sz="8800" dirty="0" err="1"/>
              <a:t>advertising</a:t>
            </a:r>
            <a:r>
              <a:rPr lang="es-ES" sz="8800" dirty="0"/>
              <a:t> </a:t>
            </a:r>
            <a:r>
              <a:rPr lang="es-ES" sz="8800" dirty="0" err="1"/>
              <a:t>costs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Discount</a:t>
            </a:r>
            <a:r>
              <a:rPr lang="es-ES" sz="9600" dirty="0"/>
              <a:t> </a:t>
            </a:r>
            <a:r>
              <a:rPr lang="es-ES" sz="9600" dirty="0" err="1"/>
              <a:t>campaigns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promoting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694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Discount</a:t>
            </a:r>
            <a:r>
              <a:rPr lang="es-ES" sz="8800" dirty="0"/>
              <a:t> </a:t>
            </a:r>
            <a:r>
              <a:rPr lang="es-ES" sz="8800" dirty="0" err="1"/>
              <a:t>campaigns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82224" y="1707251"/>
            <a:ext cx="100275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Free premium capsules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/>
              <a:t>20%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month</a:t>
            </a:r>
            <a:r>
              <a:rPr lang="es-ES" sz="4400" dirty="0"/>
              <a:t> (8.99 €)</a:t>
            </a:r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Referral</a:t>
            </a:r>
            <a:r>
              <a:rPr lang="es-ES" sz="4400" dirty="0"/>
              <a:t> </a:t>
            </a:r>
            <a:r>
              <a:rPr lang="es-ES" sz="4400" dirty="0" err="1"/>
              <a:t>system</a:t>
            </a:r>
            <a:r>
              <a:rPr lang="es-ES" sz="4400" dirty="0"/>
              <a:t> (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special</a:t>
            </a:r>
            <a:r>
              <a:rPr lang="es-ES" sz="4400" dirty="0"/>
              <a:t> dates)</a:t>
            </a:r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FD231BE5-688C-409F-9E9C-E97E8A5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52857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Etiqueta">
            <a:extLst>
              <a:ext uri="{FF2B5EF4-FFF2-40B4-BE49-F238E27FC236}">
                <a16:creationId xmlns:a16="http://schemas.microsoft.com/office/drawing/2014/main" id="{A202901B-E73D-485E-A39A-5039F4C00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755" y="2797474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edias">
            <a:extLst>
              <a:ext uri="{FF2B5EF4-FFF2-40B4-BE49-F238E27FC236}">
                <a16:creationId xmlns:a16="http://schemas.microsoft.com/office/drawing/2014/main" id="{6C13A186-630D-46D1-AB81-D40BFBAA5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4392" y="5185126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arta de amor">
            <a:extLst>
              <a:ext uri="{FF2B5EF4-FFF2-40B4-BE49-F238E27FC236}">
                <a16:creationId xmlns:a16="http://schemas.microsoft.com/office/drawing/2014/main" id="{F256716D-909D-4C34-8101-809C7DD89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2414" y="5182355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39EC96A-F35E-4D20-8251-441C0C21F259}"/>
              </a:ext>
            </a:extLst>
          </p:cNvPr>
          <p:cNvSpPr txBox="1"/>
          <p:nvPr/>
        </p:nvSpPr>
        <p:spPr>
          <a:xfrm>
            <a:off x="11188932" y="3429000"/>
            <a:ext cx="57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2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44521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/>
          </a:bodyPr>
          <a:lstStyle/>
          <a:p>
            <a:r>
              <a:rPr lang="es-ES" sz="9600" dirty="0" err="1"/>
              <a:t>Current</a:t>
            </a:r>
            <a:r>
              <a:rPr lang="es-ES" sz="9600" dirty="0"/>
              <a:t> </a:t>
            </a:r>
            <a:r>
              <a:rPr lang="es-ES" sz="9600" dirty="0" err="1"/>
              <a:t>costs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managing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113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28025"/>
              </p:ext>
            </p:extLst>
          </p:nvPr>
        </p:nvGraphicFramePr>
        <p:xfrm>
          <a:off x="1162395" y="171229"/>
          <a:ext cx="9867209" cy="3674796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7939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073233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12 </a:t>
                      </a:r>
                      <a:r>
                        <a:rPr lang="es-ES" sz="3200" dirty="0" err="1"/>
                        <a:t>weeks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312 €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Hosting, </a:t>
                      </a:r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706691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33249 €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F3F1B27-40C2-47D2-84C6-68206499C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43688"/>
              </p:ext>
            </p:extLst>
          </p:nvPr>
        </p:nvGraphicFramePr>
        <p:xfrm>
          <a:off x="2031999" y="4112030"/>
          <a:ext cx="8128000" cy="173736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988594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61379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completion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00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Spent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7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</a:t>
                      </a:r>
                      <a:r>
                        <a:rPr lang="es-ES" sz="3200" dirty="0" err="1"/>
                        <a:t>deviation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3287</a:t>
                      </a:r>
                      <a:r>
                        <a:rPr lang="es-ES" sz="3200" dirty="0"/>
                        <a:t>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130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08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testing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613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Final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log in </a:t>
            </a:r>
            <a:r>
              <a:rPr lang="es-ES" sz="7200" dirty="0" err="1">
                <a:solidFill>
                  <a:schemeClr val="bg2"/>
                </a:solidFill>
              </a:rPr>
              <a:t>with</a:t>
            </a:r>
            <a:r>
              <a:rPr lang="es-ES" sz="7200" dirty="0">
                <a:solidFill>
                  <a:schemeClr val="bg2"/>
                </a:solidFill>
              </a:rPr>
              <a:t> Facebook”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You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familiar </a:t>
            </a:r>
            <a:r>
              <a:rPr lang="es-ES" sz="7200" dirty="0" err="1">
                <a:solidFill>
                  <a:schemeClr val="bg2"/>
                </a:solidFill>
              </a:rPr>
              <a:t>plans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promotions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407320" y="1251065"/>
            <a:ext cx="11377355" cy="43558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571210"/>
            <a:ext cx="9610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“I miss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payment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options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other</a:t>
            </a:r>
            <a:r>
              <a:rPr lang="es-ES" sz="7200" dirty="0">
                <a:solidFill>
                  <a:schemeClr val="bg2"/>
                </a:solidFill>
              </a:rPr>
              <a:t> tan PayPal”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deadmad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timer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even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used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your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own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reminders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interface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clear</a:t>
            </a:r>
            <a:r>
              <a:rPr lang="es-ES" sz="7200" dirty="0">
                <a:solidFill>
                  <a:schemeClr val="bg2"/>
                </a:solidFill>
              </a:rPr>
              <a:t>. I </a:t>
            </a:r>
            <a:r>
              <a:rPr lang="es-ES" sz="7200" dirty="0" err="1">
                <a:solidFill>
                  <a:schemeClr val="bg2"/>
                </a:solidFill>
              </a:rPr>
              <a:t>did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experience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any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problem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90241"/>
              </p:ext>
            </p:extLst>
          </p:nvPr>
        </p:nvGraphicFramePr>
        <p:xfrm>
          <a:off x="329737" y="531443"/>
          <a:ext cx="11532523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59383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193893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0732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9533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322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6167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 </a:t>
                      </a:r>
                      <a:r>
                        <a:rPr lang="es-ES" sz="3200" dirty="0" err="1"/>
                        <a:t>feedback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coord.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4574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284"/>
            <a:ext cx="12192000" cy="70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2333</TotalTime>
  <Words>1170</Words>
  <Application>Microsoft Office PowerPoint</Application>
  <PresentationFormat>Panorámica</PresentationFormat>
  <Paragraphs>452</Paragraphs>
  <Slides>69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3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TECHNOLOGIES</vt:lpstr>
      <vt:lpstr>Presentación de PowerPoint</vt:lpstr>
      <vt:lpstr>COMPETITORS</vt:lpstr>
      <vt:lpstr>Presentación de PowerPoint</vt:lpstr>
      <vt:lpstr>TEAM</vt:lpstr>
      <vt:lpstr>Presentación de PowerPoint</vt:lpstr>
      <vt:lpstr>COSTS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Target users</vt:lpstr>
      <vt:lpstr>Presentación de PowerPoint</vt:lpstr>
      <vt:lpstr>Presentación de PowerPoint</vt:lpstr>
      <vt:lpstr>Presentación de PowerPoint</vt:lpstr>
      <vt:lpstr>Presentación de PowerPoint</vt:lpstr>
      <vt:lpstr>Marketing campaign</vt:lpstr>
      <vt:lpstr>Presentación de PowerPoint</vt:lpstr>
      <vt:lpstr>Presentación de PowerPoint</vt:lpstr>
      <vt:lpstr>Presentación de PowerPoint</vt:lpstr>
      <vt:lpstr>Discount campaigns</vt:lpstr>
      <vt:lpstr>Presentación de PowerPoint</vt:lpstr>
      <vt:lpstr>Current costs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Final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Pablo Rebollo</cp:lastModifiedBy>
  <cp:revision>228</cp:revision>
  <dcterms:created xsi:type="dcterms:W3CDTF">2019-03-27T16:23:05Z</dcterms:created>
  <dcterms:modified xsi:type="dcterms:W3CDTF">2019-05-20T08:49:40Z</dcterms:modified>
</cp:coreProperties>
</file>